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Caveat"/>
      <p:regular r:id="rId25"/>
      <p:bold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Caveat Medium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DD5E17-03AC-4E63-840E-95042DD30CB2}">
  <a:tblStyle styleId="{F1DD5E17-03AC-4E63-840E-95042DD30C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aveat-bold.fntdata"/><Relationship Id="rId25" Type="http://schemas.openxmlformats.org/officeDocument/2006/relationships/font" Target="fonts/Caveat-regular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aveatMedium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Caveat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f0905dc7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f0905dc7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0602b19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0602b19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f0905dc7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f0905dc7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af0905dc7b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af0905dc7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f0905dc7b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f0905dc7b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написать залипательную игру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(или же пособие, как сделать месячный проект за 2 ночи онлайн)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mic Sans MS"/>
                <a:ea typeface="Comic Sans MS"/>
                <a:cs typeface="Comic Sans MS"/>
                <a:sym typeface="Comic Sans MS"/>
              </a:rPr>
              <a:t>Конечно же второй пункт не правда!</a:t>
            </a:r>
            <a:r>
              <a:rPr lang="ru" sz="2400"/>
              <a:t> 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ctrTitle"/>
          </p:nvPr>
        </p:nvSpPr>
        <p:spPr>
          <a:xfrm>
            <a:off x="5108400" y="240625"/>
            <a:ext cx="40356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Немного кодa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50" y="1211450"/>
            <a:ext cx="3341251" cy="19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5401" y="2878838"/>
            <a:ext cx="4019698" cy="226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3675" y="893075"/>
            <a:ext cx="3219226" cy="18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6200" y="1959600"/>
            <a:ext cx="2622926" cy="147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3067" y="1782620"/>
            <a:ext cx="2622931" cy="147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400" y="54005"/>
            <a:ext cx="2622926" cy="147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4400" y="3024500"/>
            <a:ext cx="3501782" cy="19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0" y="532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FFFFFF"/>
                </a:solidFill>
              </a:rPr>
              <a:t>Этапы работы</a:t>
            </a:r>
            <a:endParaRPr u="sng">
              <a:solidFill>
                <a:srgbClr val="FFFFFF"/>
              </a:solidFill>
            </a:endParaRPr>
          </a:p>
        </p:txBody>
      </p:sp>
      <p:graphicFrame>
        <p:nvGraphicFramePr>
          <p:cNvPr id="160" name="Google Shape;160;p23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{F1DD5E17-03AC-4E63-840E-95042DD30CB2}</a:tableStyleId>
              </a:tblPr>
              <a:tblGrid>
                <a:gridCol w="679700"/>
                <a:gridCol w="679700"/>
                <a:gridCol w="679700"/>
                <a:gridCol w="366400"/>
                <a:gridCol w="366400"/>
                <a:gridCol w="993000"/>
                <a:gridCol w="679700"/>
                <a:gridCol w="679700"/>
                <a:gridCol w="679700"/>
                <a:gridCol w="679700"/>
                <a:gridCol w="679700"/>
                <a:gridCol w="679700"/>
                <a:gridCol w="679700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FFFF"/>
                          </a:solidFill>
                        </a:rPr>
                        <a:t>the most important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800">
                          <a:solidFill>
                            <a:srgbClr val="FFFFFF"/>
                          </a:solidFill>
                        </a:rPr>
                        <a:t>routine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61" name="Google Shape;161;p23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2" name="Google Shape;162;p23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06666"/>
                </a:solidFill>
              </a:rPr>
              <a:t>первый этап</a:t>
            </a:r>
            <a:endParaRPr b="1" sz="1800">
              <a:solidFill>
                <a:srgbClr val="E06666"/>
              </a:solidFill>
            </a:endParaRPr>
          </a:p>
        </p:txBody>
      </p:sp>
      <p:sp>
        <p:nvSpPr>
          <p:cNvPr id="163" name="Google Shape;163;p23"/>
          <p:cNvSpPr txBox="1"/>
          <p:nvPr>
            <p:ph idx="4294967295" type="body"/>
          </p:nvPr>
        </p:nvSpPr>
        <p:spPr>
          <a:xfrm>
            <a:off x="646175" y="1560475"/>
            <a:ext cx="307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обозначение идеи и цели проекта</a:t>
            </a:r>
            <a:endParaRPr sz="1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" name="Google Shape;164;p23"/>
          <p:cNvSpPr txBox="1"/>
          <p:nvPr>
            <p:ph type="title"/>
          </p:nvPr>
        </p:nvSpPr>
        <p:spPr>
          <a:xfrm>
            <a:off x="3131709" y="39674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06666"/>
                </a:solidFill>
              </a:rPr>
              <a:t>первая ночь</a:t>
            </a:r>
            <a:endParaRPr b="1" sz="1800">
              <a:solidFill>
                <a:srgbClr val="E06666"/>
              </a:solidFill>
            </a:endParaRPr>
          </a:p>
        </p:txBody>
      </p:sp>
      <p:sp>
        <p:nvSpPr>
          <p:cNvPr id="165" name="Google Shape;165;p23"/>
          <p:cNvSpPr txBox="1"/>
          <p:nvPr>
            <p:ph idx="4294967295" type="body"/>
          </p:nvPr>
        </p:nvSpPr>
        <p:spPr>
          <a:xfrm>
            <a:off x="3131709" y="42058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создание примерного интерфейса и прописывания кнопок</a:t>
            </a:r>
            <a:endParaRPr sz="1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6633932" y="9804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06666"/>
                </a:solidFill>
              </a:rPr>
              <a:t>вторая ночь (полноценная)</a:t>
            </a:r>
            <a:r>
              <a:rPr lang="ru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67" name="Google Shape;167;p23"/>
          <p:cNvSpPr txBox="1"/>
          <p:nvPr>
            <p:ph idx="4294967295" type="body"/>
          </p:nvPr>
        </p:nvSpPr>
        <p:spPr>
          <a:xfrm>
            <a:off x="6633924" y="137252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довожу до идеала главный </a:t>
            </a:r>
            <a:r>
              <a:rPr lang="ru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интерфейс</a:t>
            </a:r>
            <a:r>
              <a:rPr lang="ru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игры</a:t>
            </a:r>
            <a:endParaRPr sz="1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6509425" y="3883238"/>
            <a:ext cx="2602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06666"/>
                </a:solidFill>
              </a:rPr>
              <a:t>все остальное время на  каникулах</a:t>
            </a:r>
            <a:endParaRPr b="1" sz="1800">
              <a:solidFill>
                <a:srgbClr val="E06666"/>
              </a:solidFill>
            </a:endParaRPr>
          </a:p>
        </p:txBody>
      </p:sp>
      <p:sp>
        <p:nvSpPr>
          <p:cNvPr id="169" name="Google Shape;169;p23"/>
          <p:cNvSpPr txBox="1"/>
          <p:nvPr>
            <p:ph idx="4294967295" type="body"/>
          </p:nvPr>
        </p:nvSpPr>
        <p:spPr>
          <a:xfrm>
            <a:off x="6439525" y="4275350"/>
            <a:ext cx="2742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пишу тг бота и различные дополнительные </a:t>
            </a:r>
            <a:r>
              <a:rPr lang="ru" sz="1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фишки</a:t>
            </a:r>
            <a:endParaRPr sz="14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0" name="Google Shape;170;p23"/>
          <p:cNvCxnSpPr/>
          <p:nvPr/>
        </p:nvCxnSpPr>
        <p:spPr>
          <a:xfrm>
            <a:off x="3251000" y="300685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1" name="Google Shape;171;p23"/>
          <p:cNvCxnSpPr/>
          <p:nvPr/>
        </p:nvCxnSpPr>
        <p:spPr>
          <a:xfrm rot="10800000">
            <a:off x="6561275" y="15142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2" name="Google Shape;172;p23"/>
          <p:cNvCxnSpPr/>
          <p:nvPr/>
        </p:nvCxnSpPr>
        <p:spPr>
          <a:xfrm>
            <a:off x="7626250" y="299767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3" name="Google Shape;173;p23"/>
          <p:cNvCxnSpPr/>
          <p:nvPr/>
        </p:nvCxnSpPr>
        <p:spPr>
          <a:xfrm>
            <a:off x="204425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4" name="Google Shape;174;p23"/>
          <p:cNvSpPr txBox="1"/>
          <p:nvPr/>
        </p:nvSpPr>
        <p:spPr>
          <a:xfrm>
            <a:off x="861150" y="39411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E06666"/>
                </a:solidFill>
                <a:latin typeface="Raleway"/>
                <a:ea typeface="Raleway"/>
                <a:cs typeface="Raleway"/>
                <a:sym typeface="Raleway"/>
              </a:rPr>
              <a:t>второй</a:t>
            </a:r>
            <a:r>
              <a:rPr b="1" lang="ru" sz="1800">
                <a:solidFill>
                  <a:srgbClr val="E06666"/>
                </a:solidFill>
                <a:latin typeface="Raleway"/>
                <a:ea typeface="Raleway"/>
                <a:cs typeface="Raleway"/>
                <a:sym typeface="Raleway"/>
              </a:rPr>
              <a:t> этап</a:t>
            </a:r>
            <a:endParaRPr b="1" sz="1800">
              <a:solidFill>
                <a:srgbClr val="E0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долгое и мучительное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вынашивание идеи в 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голове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3038075" y="51895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E06666"/>
                </a:solidFill>
                <a:latin typeface="Raleway"/>
                <a:ea typeface="Raleway"/>
                <a:cs typeface="Raleway"/>
                <a:sym typeface="Raleway"/>
              </a:rPr>
              <a:t>долгая прокрастинация</a:t>
            </a:r>
            <a:endParaRPr b="1" sz="1800">
              <a:solidFill>
                <a:srgbClr val="E0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мысли о том, что проект не готов посещают каждый день,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но ты за него не садишься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6" name="Google Shape;176;p23"/>
          <p:cNvCxnSpPr/>
          <p:nvPr/>
        </p:nvCxnSpPr>
        <p:spPr>
          <a:xfrm rot="10800000">
            <a:off x="4767700" y="15604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Чего </a:t>
            </a:r>
            <a:r>
              <a:rPr lang="ru"/>
              <a:t>удалось</a:t>
            </a:r>
            <a:r>
              <a:rPr lang="ru"/>
              <a:t> добиться?</a:t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Ну и конечно же, как по мне классная и затягивающая игрушка!</a:t>
            </a:r>
            <a:endParaRPr b="0" sz="1400">
              <a:solidFill>
                <a:schemeClr val="lt1"/>
              </a:solidFill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675" y="4233800"/>
            <a:ext cx="1200836" cy="9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>
                <a:latin typeface="Comic Sans MS"/>
                <a:ea typeface="Comic Sans MS"/>
                <a:cs typeface="Comic Sans MS"/>
                <a:sym typeface="Comic Sans MS"/>
              </a:rPr>
              <a:t>Программа, которая в интересной форме учит тебя языку.</a:t>
            </a:r>
            <a:endParaRPr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8" name="Google Shape;188;p24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900"/>
              <a:t>Интерфейс, который действительно напоминает приложения для подобных игр.</a:t>
            </a:r>
            <a:endParaRPr b="0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799875" y="1225125"/>
            <a:ext cx="5832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Как по мне, возможность улучшения всегда безгранична, в мою программу можно добавить еще огромное множество функций. Я реализовал минимум из того, что можно закинуть в подобную программу. Возможность добавить дополнительные игры, полная регистрация и сохранение результатов даже после выхода, версия для мобильного телефона. Вот лишь малая часть того, что можно дополнительно реализовать/улучшить. Мне лично понравилось работать над этим проектом, ведь он дает огромное множество путей и вариантов.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799875" y="354375"/>
            <a:ext cx="687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Lato"/>
                <a:ea typeface="Lato"/>
                <a:cs typeface="Lato"/>
                <a:sym typeface="Lato"/>
              </a:rPr>
              <a:t>Возможные дополнения/улучшения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6666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(кстати говоря проект делал, Никита Зуев 9-9)</a:t>
            </a:r>
            <a:endParaRPr sz="2400"/>
          </a:p>
        </p:txBody>
      </p:sp>
      <p:sp>
        <p:nvSpPr>
          <p:cNvPr id="201" name="Google Shape;201;p2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Comic Sans MS"/>
                <a:ea typeface="Comic Sans MS"/>
                <a:cs typeface="Comic Sans MS"/>
                <a:sym typeface="Comic Sans MS"/>
              </a:rPr>
              <a:t>P.s. там еще бот прикольный)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971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>
                <a:solidFill>
                  <a:schemeClr val="dk1"/>
                </a:solidFill>
              </a:rPr>
              <a:t>В чем идея проекта?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ru" sz="1800">
                <a:latin typeface="Comic Sans MS"/>
                <a:ea typeface="Comic Sans MS"/>
                <a:cs typeface="Comic Sans MS"/>
                <a:sym typeface="Comic Sans MS"/>
              </a:rPr>
              <a:t>Прежде всего идея заключалась в написании небольшой, но интересной игры в которую можно потупить вечерком. Кстати говоря она также расширяет словарный запас английских слов. Идея состояла в примерной реализации </a:t>
            </a:r>
            <a:r>
              <a:rPr b="0" lang="ru" sz="1800">
                <a:latin typeface="Comic Sans MS"/>
                <a:ea typeface="Comic Sans MS"/>
                <a:cs typeface="Comic Sans MS"/>
                <a:sym typeface="Comic Sans MS"/>
              </a:rPr>
              <a:t>интерфейса</a:t>
            </a:r>
            <a:r>
              <a:rPr b="0" lang="ru" sz="1800">
                <a:latin typeface="Comic Sans MS"/>
                <a:ea typeface="Comic Sans MS"/>
                <a:cs typeface="Comic Sans MS"/>
                <a:sym typeface="Comic Sans MS"/>
              </a:rPr>
              <a:t> приложения какого - нибудь </a:t>
            </a:r>
            <a:r>
              <a:rPr b="0" lang="ru" sz="1800">
                <a:latin typeface="Comic Sans MS"/>
                <a:ea typeface="Comic Sans MS"/>
                <a:cs typeface="Comic Sans MS"/>
                <a:sym typeface="Comic Sans MS"/>
              </a:rPr>
              <a:t>кроссворда</a:t>
            </a:r>
            <a:r>
              <a:rPr b="0" lang="ru" sz="1800">
                <a:latin typeface="Comic Sans MS"/>
                <a:ea typeface="Comic Sans MS"/>
                <a:cs typeface="Comic Sans MS"/>
                <a:sym typeface="Comic Sans MS"/>
              </a:rPr>
              <a:t> с настройками, </a:t>
            </a:r>
            <a:r>
              <a:rPr b="0" lang="ru" sz="1800">
                <a:latin typeface="Comic Sans MS"/>
                <a:ea typeface="Comic Sans MS"/>
                <a:cs typeface="Comic Sans MS"/>
                <a:sym typeface="Comic Sans MS"/>
              </a:rPr>
              <a:t>объяснениями</a:t>
            </a:r>
            <a:r>
              <a:rPr b="0" lang="ru" sz="1800">
                <a:latin typeface="Comic Sans MS"/>
                <a:ea typeface="Comic Sans MS"/>
                <a:cs typeface="Comic Sans MS"/>
                <a:sym typeface="Comic Sans MS"/>
              </a:rPr>
              <a:t>, различным упоминание и ссылками на другие приложения/источники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001" y="712147"/>
            <a:ext cx="2838875" cy="3137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усок клейкой ленты, который удерживает заметку на слайде" id="87" name="Google Shape;87;p15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774550" y="1134300"/>
            <a:ext cx="3432900" cy="32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600">
                <a:latin typeface="Caveat Medium"/>
                <a:ea typeface="Caveat Medium"/>
                <a:cs typeface="Caveat Medium"/>
                <a:sym typeface="Caveat Medium"/>
              </a:rPr>
              <a:t>В словаре моей игры лежит примерно 70к слов. Как вы понимаете, цифра это не маленькая и угадать слово крайне трудно. За 4 недели я смог угадать слово лишь раз, и то, выставив длину слова на 3. Попробуйте при возможности угадать слово выставив длину на 6-7, уверен у вас уйдет много попыток и вы не сможете оторваться (по себе знаю</a:t>
            </a:r>
            <a:r>
              <a:rPr lang="ru">
                <a:latin typeface="Caveat Medium"/>
                <a:ea typeface="Caveat Medium"/>
                <a:cs typeface="Caveat Medium"/>
                <a:sym typeface="Caveat Medium"/>
              </a:rPr>
              <a:t>).</a:t>
            </a:r>
            <a:endParaRPr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2774550" y="67727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Raleway"/>
                <a:ea typeface="Raleway"/>
                <a:cs typeface="Raleway"/>
                <a:sym typeface="Raleway"/>
              </a:rPr>
              <a:t>Бой с тенью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6050" y="3916500"/>
            <a:ext cx="1188347" cy="8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625" y="2458470"/>
            <a:ext cx="4638374" cy="260908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2562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Сколько нужно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времени, чтобы</a:t>
            </a:r>
            <a:br>
              <a:rPr lang="ru"/>
            </a:br>
            <a:r>
              <a:rPr lang="ru">
                <a:solidFill>
                  <a:srgbClr val="E06666"/>
                </a:solidFill>
              </a:rPr>
              <a:t>научиться играть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06666"/>
                </a:solidFill>
              </a:rPr>
              <a:t>в мою игру?</a:t>
            </a:r>
            <a:br>
              <a:rPr lang="ru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750" y="1340625"/>
            <a:ext cx="2693251" cy="269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>
            <p:ph type="title"/>
          </p:nvPr>
        </p:nvSpPr>
        <p:spPr>
          <a:xfrm>
            <a:off x="260849" y="76950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06666"/>
                </a:solidFill>
              </a:rPr>
              <a:t>Вообще ни сколько!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FFFFFF"/>
                </a:solidFill>
              </a:rPr>
              <a:t>П</a:t>
            </a:r>
            <a:r>
              <a:rPr b="0" lang="ru" sz="2400">
                <a:solidFill>
                  <a:srgbClr val="FFFFFF"/>
                </a:solidFill>
              </a:rPr>
              <a:t>о моему мнению игра получилась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FFFFFF"/>
                </a:solidFill>
              </a:rPr>
              <a:t>действительно интуитивно понятной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FFFFFF"/>
                </a:solidFill>
              </a:rPr>
              <a:t>и я этим горжусь жестко. А если вы 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FFFFFF"/>
                </a:solidFill>
              </a:rPr>
              <a:t>все-таки не понимаете, что нужно делать,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FFFFFF"/>
                </a:solidFill>
              </a:rPr>
              <a:t>тов игре есть правила, подсказки и даже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FFFFFF"/>
                </a:solidFill>
              </a:rPr>
              <a:t>тг бот для </a:t>
            </a:r>
            <a:r>
              <a:rPr b="0" lang="ru" sz="2400">
                <a:solidFill>
                  <a:srgbClr val="FFFFFF"/>
                </a:solidFill>
              </a:rPr>
              <a:t>объяснения</a:t>
            </a:r>
            <a:r>
              <a:rPr b="0" lang="ru" sz="2400">
                <a:solidFill>
                  <a:srgbClr val="FFFFFF"/>
                </a:solidFill>
              </a:rPr>
              <a:t>.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ru" sz="2400">
                <a:solidFill>
                  <a:srgbClr val="FFFFFF"/>
                </a:solidFill>
              </a:rPr>
              <a:t> 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усок клейкой ленты, который удерживает заметку на слайде" id="109" name="Google Shape;109;p18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latin typeface="Raleway"/>
                <a:ea typeface="Raleway"/>
                <a:cs typeface="Raleway"/>
                <a:sym typeface="Raleway"/>
              </a:rPr>
              <a:t>Я уже говорил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8"/>
          <p:cNvSpPr txBox="1"/>
          <p:nvPr>
            <p:ph idx="4294967295" type="body"/>
          </p:nvPr>
        </p:nvSpPr>
        <p:spPr>
          <a:xfrm>
            <a:off x="2855550" y="1377476"/>
            <a:ext cx="3432900" cy="24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600">
                <a:latin typeface="Caveat"/>
                <a:ea typeface="Caveat"/>
                <a:cs typeface="Caveat"/>
                <a:sym typeface="Caveat"/>
              </a:rPr>
              <a:t>В процессе написания я вдруг осознал, что</a:t>
            </a:r>
            <a:r>
              <a:rPr lang="ru" sz="16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ru" sz="1600">
                <a:latin typeface="Caveat"/>
                <a:ea typeface="Caveat"/>
                <a:cs typeface="Caveat"/>
                <a:sym typeface="Caveat"/>
              </a:rPr>
              <a:t>игра для залипания имеет черты реально полезного проекта. Я уже говорил ранее, что ‘wordle’  </a:t>
            </a:r>
            <a:r>
              <a:rPr lang="ru" sz="1600">
                <a:latin typeface="Caveat"/>
                <a:ea typeface="Caveat"/>
                <a:cs typeface="Caveat"/>
                <a:sym typeface="Caveat"/>
              </a:rPr>
              <a:t>реально</a:t>
            </a:r>
            <a:r>
              <a:rPr lang="ru" sz="1600">
                <a:latin typeface="Caveat"/>
                <a:ea typeface="Caveat"/>
                <a:cs typeface="Caveat"/>
                <a:sym typeface="Caveat"/>
              </a:rPr>
              <a:t> может помочь в изучении английского. Это же реально крутая штука, ведь когда ты гуглишь некоторые слова ты запоминаешь их непроизвольно!</a:t>
            </a:r>
            <a:endParaRPr sz="1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6425" y="3663375"/>
            <a:ext cx="1188347" cy="8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FFFFF"/>
                </a:solidFill>
              </a:rPr>
              <a:t>Это Маша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Маша очень наивная девочка и 9 лет думала, что ей не понадобится английский, а в этом году сдает его на ОГЭ…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447141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99" y="666575"/>
            <a:ext cx="3134400" cy="381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Маша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действительно может совместить залипание с учебой.</a:t>
            </a:r>
            <a:endParaRPr/>
          </a:p>
        </p:txBody>
      </p:sp>
      <p:grpSp>
        <p:nvGrpSpPr>
          <p:cNvPr id="126" name="Google Shape;126;p2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7" name="Google Shape;12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28" name="Google Shape;128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ru" sz="1600">
                  <a:solidFill>
                    <a:schemeClr val="dk2"/>
                  </a:solidFill>
                  <a:latin typeface="Caveat"/>
                  <a:ea typeface="Caveat"/>
                  <a:cs typeface="Caveat"/>
                  <a:sym typeface="Caveat"/>
                </a:rPr>
                <a:t>конечно же игра не создавалась только для этой функции, тем не менее я считаю ее одной из самых важных и полезных)</a:t>
              </a:r>
              <a:endParaRPr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pic>
        <p:nvPicPr>
          <p:cNvPr id="130" name="Google Shape;1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5875" y="4104500"/>
            <a:ext cx="1049400" cy="731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0"/>
          <p:cNvGrpSpPr/>
          <p:nvPr/>
        </p:nvGrpSpPr>
        <p:grpSpPr>
          <a:xfrm>
            <a:off x="6144038" y="1864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t/>
              </a:r>
              <a:endParaRPr b="1" sz="12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135" name="Google Shape;135;p20"/>
          <p:cNvSpPr txBox="1"/>
          <p:nvPr/>
        </p:nvSpPr>
        <p:spPr>
          <a:xfrm>
            <a:off x="6206625" y="637875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also, some explanations in </a:t>
            </a:r>
            <a:endParaRPr sz="16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the game are written in </a:t>
            </a:r>
            <a:endParaRPr sz="16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English and users will have</a:t>
            </a:r>
            <a:endParaRPr sz="16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to try to translate </a:t>
            </a:r>
            <a:endParaRPr sz="16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them</a:t>
            </a:r>
            <a:endParaRPr sz="1600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6200" y="1743150"/>
            <a:ext cx="1188347" cy="8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Примерное описание кода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В коде реализовано несколько классов (довольно много), я посчитал это </a:t>
            </a: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довольно</a:t>
            </a: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 удобным, ведь </a:t>
            </a: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ориентироваться</a:t>
            </a: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 по классам действительно удобно. Естественно все классы на прямую или косвенно связаны между собой. Есть несколько разновидностей классов: текстовые классы, классы с кнопками и функциями ведущие к текстовым, главные классы (в которых прописаны основные виджеты). Кнопки прописывались в ручную, ибо так легче форматировать в процессе написания по моему мнению). Кстати говоря именно благодаря большому количеству классов, в процессе написания я практически полностью обошелся без комментариев. Была </a:t>
            </a: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реализована</a:t>
            </a:r>
            <a:r>
              <a:rPr lang="ru" sz="1800">
                <a:latin typeface="Comic Sans MS"/>
                <a:ea typeface="Comic Sans MS"/>
                <a:cs typeface="Comic Sans MS"/>
                <a:sym typeface="Comic Sans MS"/>
              </a:rPr>
              <a:t> база данных sql для записи статистики. Также был реализован бот в телеграмм для некоторых вспомогательных функций (пригодятся после презентации)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